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5" r:id="rId17"/>
    <p:sldId id="271" r:id="rId18"/>
    <p:sldId id="276" r:id="rId19"/>
    <p:sldId id="277" r:id="rId20"/>
    <p:sldId id="278" r:id="rId21"/>
    <p:sldId id="279" r:id="rId22"/>
    <p:sldId id="280" r:id="rId23"/>
    <p:sldId id="285" r:id="rId24"/>
    <p:sldId id="286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33"/>
    <a:srgbClr val="006600"/>
    <a:srgbClr val="003300"/>
    <a:srgbClr val="0033CC"/>
    <a:srgbClr val="00FF00"/>
    <a:srgbClr val="0000CC"/>
    <a:srgbClr val="0000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8" autoAdjust="0"/>
    <p:restoredTop sz="94660"/>
  </p:normalViewPr>
  <p:slideViewPr>
    <p:cSldViewPr>
      <p:cViewPr>
        <p:scale>
          <a:sx n="100" d="100"/>
          <a:sy n="100" d="100"/>
        </p:scale>
        <p:origin x="-19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0CB00-4F1F-42B8-A848-D14A60DDA2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8D14-1B05-4BCB-B57F-C8D85C6B4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9EDAC-E9A0-4DC3-BEB5-30E8D16D1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03DC-E84F-4420-975E-B3CB57BBEC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D479-A7CF-4566-BDFE-0D51F4393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B325F-A59D-4E67-A0D1-C4D4E09BD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D854-7274-46F0-8374-69B539E95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C82A1-DC49-4525-AA06-C1F337532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33FCA-40E3-4C04-B219-BE89B9667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4B122-67AE-4F5E-B3B8-0A0E650FC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83637-B018-4CB7-BC1C-D1F6F15D6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A82A-9B4B-4685-983D-E7FE424CA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7729-3CCE-41EF-87C4-6529A8D1A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6B9E-6B53-4C2A-AD10-6ED19B2D51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 bright="50000" contrast="-75000"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322190-814F-4E4F-A177-35D87FE76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315200" cy="2209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Northeast Convective </a:t>
            </a: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Flash </a:t>
            </a: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Floods:  Helping Forecasters Stay Ahead of Rising 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8001000" cy="4191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US" b="1" dirty="0" smtClean="0">
              <a:solidFill>
                <a:srgbClr val="0033CC"/>
              </a:solidFill>
              <a:latin typeface="Tahoma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Tahoma" pitchFamily="34" charset="0"/>
              </a:rPr>
              <a:t>Joe Villani - National Weather  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Tahoma" pitchFamily="34" charset="0"/>
              </a:rPr>
              <a:t>                     Service, Albany, NY</a:t>
            </a:r>
          </a:p>
          <a:p>
            <a:pPr algn="l" eaLnBrk="1" hangingPunct="1">
              <a:lnSpc>
                <a:spcPct val="90000"/>
              </a:lnSpc>
            </a:pPr>
            <a:endParaRPr lang="en-US" b="1" dirty="0" smtClean="0">
              <a:solidFill>
                <a:srgbClr val="006600"/>
              </a:solidFill>
              <a:latin typeface="Tahoma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Tahoma" pitchFamily="34" charset="0"/>
              </a:rPr>
              <a:t>Derek Mallia - University at Albany</a:t>
            </a:r>
          </a:p>
          <a:p>
            <a:pPr algn="l" eaLnBrk="1" hangingPunct="1">
              <a:lnSpc>
                <a:spcPct val="90000"/>
              </a:lnSpc>
            </a:pPr>
            <a:endParaRPr lang="en-US" b="1" dirty="0" smtClean="0">
              <a:solidFill>
                <a:srgbClr val="000099"/>
              </a:solidFill>
              <a:latin typeface="Tahoma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ER Flash Flood </a:t>
            </a: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Conference </a:t>
            </a: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– June 2-4, 2010</a:t>
            </a:r>
          </a:p>
        </p:txBody>
      </p:sp>
      <p:pic>
        <p:nvPicPr>
          <p:cNvPr id="2052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Significant Features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Four different classifications: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Cut-off Low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Frontal (cold, warm, stationary)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Upper Level Ridge/Surface boundary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Upper Level Trough/Low (NOT cut-off)</a:t>
            </a:r>
          </a:p>
        </p:txBody>
      </p:sp>
      <p:pic>
        <p:nvPicPr>
          <p:cNvPr id="11268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pic>
        <p:nvPicPr>
          <p:cNvPr id="12291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326" name="Group 430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7207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Parameter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Isolated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Widespread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Avg # reports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Sig feature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Frontal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Cut-off Low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CAPE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1046 J/Kg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823 J/kg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K-Index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PWAT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1.67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1.70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Freezing level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12,900 ft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13,600 ft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Max 0-3 km Wind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15 kt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19 kt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Not much difference in parameters overall</a:t>
            </a:r>
          </a:p>
          <a:p>
            <a:pPr lvl="1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Somewhat stronger max 0-3 km wind</a:t>
            </a:r>
          </a:p>
          <a:p>
            <a:pPr lvl="1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Other parameters relatively insignificant</a:t>
            </a:r>
          </a:p>
          <a:p>
            <a:pPr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Signatures evident in composites plots of synoptic scale features</a:t>
            </a:r>
          </a:p>
        </p:txBody>
      </p:sp>
      <p:pic>
        <p:nvPicPr>
          <p:cNvPr id="13316" name="Picture 3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4339" name="Rectangle 32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989638"/>
            <a:ext cx="8229600" cy="868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990033"/>
                </a:solidFill>
                <a:latin typeface="Tahoma" pitchFamily="34" charset="0"/>
              </a:rPr>
              <a:t>250 hPa Zonal Wind Mean</a:t>
            </a:r>
          </a:p>
        </p:txBody>
      </p:sp>
      <p:pic>
        <p:nvPicPr>
          <p:cNvPr id="14340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C:\Documents and Settings\Owner\Desktop\My Documents\My Classes\Climateology\Climo Paper\Isolated\i250zonalwindmean.gif"/>
          <p:cNvPicPr/>
          <p:nvPr/>
        </p:nvPicPr>
        <p:blipFill>
          <a:blip r:embed="rId4" cstate="print"/>
          <a:srcRect l="16250" t="6122"/>
          <a:stretch>
            <a:fillRect/>
          </a:stretch>
        </p:blipFill>
        <p:spPr bwMode="auto">
          <a:xfrm>
            <a:off x="4572000" y="16002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Owner\Desktop\My Documents\My Classes\Climateology\Climo Paper\Widespread\w250zonalwindmean.gif"/>
          <p:cNvPicPr/>
          <p:nvPr/>
        </p:nvPicPr>
        <p:blipFill>
          <a:blip r:embed="rId5" cstate="print"/>
          <a:srcRect l="16754" t="4278"/>
          <a:stretch>
            <a:fillRect/>
          </a:stretch>
        </p:blipFill>
        <p:spPr bwMode="auto">
          <a:xfrm>
            <a:off x="0" y="16002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 rot="18740220">
            <a:off x="2906760" y="2744365"/>
            <a:ext cx="788924" cy="378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rot="16200000" flipH="1">
            <a:off x="2196841" y="1841759"/>
            <a:ext cx="977385" cy="95146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00" y="1371600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Right Entrance Region of Jet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18740220">
            <a:off x="7476351" y="2458465"/>
            <a:ext cx="635866" cy="30454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858000" y="1828800"/>
            <a:ext cx="838200" cy="6096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53000" y="1371600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Right Entrance Region of Jet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250 hPa Zonal Wind Mean:</a:t>
            </a:r>
          </a:p>
          <a:p>
            <a:pPr lvl="1" eaLnBrk="1" hangingPunct="1">
              <a:buFontTx/>
              <a:buNone/>
            </a:pPr>
            <a:endParaRPr lang="en-US" sz="3200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lvl="1" eaLnBrk="1" hangingPunct="1"/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Northeast CONUS in pronounced right-entrance region of jet (widespread)</a:t>
            </a:r>
          </a:p>
          <a:p>
            <a:pPr lvl="1" eaLnBrk="1" hangingPunct="1"/>
            <a:endParaRPr lang="en-US" sz="3200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lvl="1" eaLnBrk="1" hangingPunct="1"/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Jet displaced farther north and east and weaker (isolated)</a:t>
            </a:r>
          </a:p>
        </p:txBody>
      </p:sp>
      <p:pic>
        <p:nvPicPr>
          <p:cNvPr id="15364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989638"/>
            <a:ext cx="8229600" cy="868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990033"/>
                </a:solidFill>
                <a:latin typeface="Tahoma" pitchFamily="34" charset="0"/>
              </a:rPr>
              <a:t>500 hPa Geopotential Height Anomaly</a:t>
            </a:r>
          </a:p>
        </p:txBody>
      </p:sp>
      <p:pic>
        <p:nvPicPr>
          <p:cNvPr id="16388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C:\Documents and Settings\Owner\Desktop\My Documents\My Classes\Climateology\Climo Paper\Isolated\i500heightsanomaly.gif"/>
          <p:cNvPicPr/>
          <p:nvPr/>
        </p:nvPicPr>
        <p:blipFill>
          <a:blip r:embed="rId4" cstate="print"/>
          <a:srcRect l="18308" t="6522"/>
          <a:stretch>
            <a:fillRect/>
          </a:stretch>
        </p:blipFill>
        <p:spPr bwMode="auto">
          <a:xfrm>
            <a:off x="4648200" y="1524000"/>
            <a:ext cx="449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Owner\Desktop\My Documents\My Classes\Climateology\Climo Paper\Widespread\w500heightsanomaly.gif"/>
          <p:cNvPicPr/>
          <p:nvPr/>
        </p:nvPicPr>
        <p:blipFill>
          <a:blip r:embed="rId5" cstate="print"/>
          <a:srcRect l="16844" t="6541"/>
          <a:stretch>
            <a:fillRect/>
          </a:stretch>
        </p:blipFill>
        <p:spPr bwMode="auto">
          <a:xfrm>
            <a:off x="0" y="1524000"/>
            <a:ext cx="464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stCxn id="14" idx="2"/>
          </p:cNvCxnSpPr>
          <p:nvPr/>
        </p:nvCxnSpPr>
        <p:spPr>
          <a:xfrm rot="16200000" flipH="1">
            <a:off x="1294716" y="1904315"/>
            <a:ext cx="877669" cy="11049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1371600"/>
            <a:ext cx="2057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Stronger Negative Height Anomaly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943600" y="2133600"/>
            <a:ext cx="1143000" cy="8382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1371600"/>
            <a:ext cx="1905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Weaker Negative Height Anomaly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500 hPa Geopotential Height Anomaly: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Much stronger negative anomaly across Great Lakes and Midwest regions (widespread)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3200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Stronger positive anomaly across Canadian Maritimes, Hudson’s Bay and Pacific NW (widespread)</a:t>
            </a: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17412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989638"/>
            <a:ext cx="8229600" cy="868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990033"/>
                </a:solidFill>
                <a:latin typeface="Tahoma" pitchFamily="34" charset="0"/>
              </a:rPr>
              <a:t>850 hPa Meridional Wind Anomaly</a:t>
            </a:r>
          </a:p>
        </p:txBody>
      </p:sp>
      <p:pic>
        <p:nvPicPr>
          <p:cNvPr id="18436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C:\Documents and Settings\Owner\Desktop\My Documents\My Classes\Climateology\Climo Paper\Isolated\i850merdionalwindanomaly.gif"/>
          <p:cNvPicPr/>
          <p:nvPr/>
        </p:nvPicPr>
        <p:blipFill>
          <a:blip r:embed="rId4" cstate="print"/>
          <a:srcRect l="16918" t="4134"/>
          <a:stretch>
            <a:fillRect/>
          </a:stretch>
        </p:blipFill>
        <p:spPr bwMode="auto">
          <a:xfrm>
            <a:off x="4572000" y="15240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Owner\Desktop\My Documents\My Classes\Climateology\Climo Paper\Widespread\w850merdionalwindanomaly.gif"/>
          <p:cNvPicPr/>
          <p:nvPr/>
        </p:nvPicPr>
        <p:blipFill>
          <a:blip r:embed="rId5" cstate="print"/>
          <a:srcRect l="16754" t="4384"/>
          <a:stretch>
            <a:fillRect/>
          </a:stretch>
        </p:blipFill>
        <p:spPr bwMode="auto">
          <a:xfrm>
            <a:off x="1" y="15240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13" idx="2"/>
          </p:cNvCxnSpPr>
          <p:nvPr/>
        </p:nvCxnSpPr>
        <p:spPr>
          <a:xfrm rot="16200000" flipH="1">
            <a:off x="2018616" y="1866215"/>
            <a:ext cx="1030071" cy="133350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371600"/>
            <a:ext cx="2209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Stronger Meridional Wind Anomaly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 rot="16200000" flipH="1">
            <a:off x="6552516" y="1523315"/>
            <a:ext cx="801469" cy="13335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29200" y="1143000"/>
            <a:ext cx="2514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Weaker Meridional Wind Anomaly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Widespread vs. Isolated 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FF Comparison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850 hPa Meridional Wind Anomaly:</a:t>
            </a:r>
          </a:p>
          <a:p>
            <a:pPr lvl="1"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lvl="1" eaLnBrk="1" hangingPunct="1"/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Stronger and more expansive positive anomaly (southerly wind component) across Eastern New York into New England (widespread)</a:t>
            </a:r>
          </a:p>
        </p:txBody>
      </p:sp>
      <p:pic>
        <p:nvPicPr>
          <p:cNvPr id="19460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Observations/Conclusions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Widespread FF more likely with   Cut-off Lows</a:t>
            </a:r>
          </a:p>
          <a:p>
            <a:pPr marL="990600" lvl="1" indent="-533400" eaLnBrk="1" hangingPunct="1"/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8 of 12 Cut-off Low events resulted in widespread FF</a:t>
            </a: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Most events occurred in June/July and during the afternoon and evening hours</a:t>
            </a:r>
            <a:endParaRPr lang="en-US" sz="36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20484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Goals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Better anticipate meteorological environments that produce flash flooding (FF)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Forecast “watch” phase of a FF event (12-24 hours in advance)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Identify factors that may distinguish days with isolated vs. widespread FF</a:t>
            </a:r>
          </a:p>
        </p:txBody>
      </p:sp>
      <p:pic>
        <p:nvPicPr>
          <p:cNvPr id="3076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Observations/Conclusions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(</a:t>
            </a: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From Sounding Data)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en-US" b="1" dirty="0" smtClean="0">
              <a:solidFill>
                <a:srgbClr val="000099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Most events exhibited veering wind profile in lowest 3 km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Less directional shear for widespread events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Mainly unidirectional </a:t>
            </a: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flow </a:t>
            </a: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3-6 km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“Tall/Skinny” character of CAPE for most events</a:t>
            </a:r>
            <a:endParaRPr lang="en-US" sz="36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21508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Observations/Conclusions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Surface dewpoints in the 60s-70s for all events except one</a:t>
            </a:r>
          </a:p>
          <a:p>
            <a:pPr marL="990600" lvl="1" indent="-533400" eaLnBrk="1" hangingPunct="1"/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June 15th 2009 dewpoints in the 50s</a:t>
            </a:r>
          </a:p>
          <a:p>
            <a:pPr marL="990600" lvl="1" indent="-533400" eaLnBrk="1" hangingPunct="1">
              <a:buFontTx/>
              <a:buNone/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Almost all cases exhibited positive Theta-E advection at 850 hPa</a:t>
            </a:r>
            <a:endParaRPr lang="en-US" sz="36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22532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Observations/Conclusions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(Storm Scale)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990033"/>
                </a:solidFill>
                <a:latin typeface="Tahoma" pitchFamily="34" charset="0"/>
              </a:rPr>
              <a:t>FF producing cells were either: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Low Echo Centroids – most of significant reflectivity below 0°C level (warm cloud processes resulting in high efficiency rainfall)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Slow-moving cells with taller updrafts (some produced hail and FF) 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Training cells (repeatedly moved across the same areas)</a:t>
            </a:r>
            <a:endParaRPr lang="en-US" sz="24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23556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Example of LEC</a:t>
            </a:r>
            <a:endParaRPr lang="en-US" dirty="0"/>
          </a:p>
        </p:txBody>
      </p:sp>
      <p:pic>
        <p:nvPicPr>
          <p:cNvPr id="4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Owner\Desktop\My Documents\My Classes\Research\Maps\fsiradar7190922z(2).jpg"/>
          <p:cNvPicPr>
            <a:picLocks noChangeAspect="1" noChangeArrowheads="1"/>
          </p:cNvPicPr>
          <p:nvPr/>
        </p:nvPicPr>
        <p:blipFill>
          <a:blip r:embed="rId4" cstate="print"/>
          <a:srcRect t="2632" r="50000"/>
          <a:stretch>
            <a:fillRect/>
          </a:stretch>
        </p:blipFill>
        <p:spPr bwMode="auto">
          <a:xfrm>
            <a:off x="1828800" y="1031240"/>
            <a:ext cx="5562600" cy="582676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057400" y="5562600"/>
            <a:ext cx="4876800" cy="1588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4119315" y="5024685"/>
            <a:ext cx="1059358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4114800"/>
            <a:ext cx="1371600" cy="4616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0°C level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Observations/Conclusions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32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Freezing level and PWAT may be a good indicator FF in general: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1009650" lvl="1" indent="-609600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Average FZL = 13,200 ft</a:t>
            </a:r>
          </a:p>
          <a:p>
            <a:pPr marL="1009650" lvl="1" indent="-609600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Average PWAT = 1.68”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However, they do </a:t>
            </a:r>
            <a:r>
              <a:rPr lang="en-US" b="1" u="sng" dirty="0" smtClean="0">
                <a:solidFill>
                  <a:srgbClr val="990033"/>
                </a:solidFill>
                <a:latin typeface="Tahoma" pitchFamily="34" charset="0"/>
              </a:rPr>
              <a:t>NOT</a:t>
            </a: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 distinguish between isolated/widespread events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1009650" lvl="1" indent="-609600" eaLnBrk="1" hangingPunct="1">
              <a:lnSpc>
                <a:spcPct val="80000"/>
              </a:lnSpc>
            </a:pPr>
            <a:endParaRPr lang="en-US" sz="3200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1009650" lvl="1" indent="-609600" eaLnBrk="1" hangingPunct="1">
              <a:lnSpc>
                <a:spcPct val="80000"/>
              </a:lnSpc>
              <a:buNone/>
            </a:pPr>
            <a:endParaRPr lang="en-US" sz="32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23556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Future Work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Look for synoptic features (from composites) when forecasting isolated vs. widespread FF</a:t>
            </a:r>
          </a:p>
          <a:p>
            <a:pPr marL="609600" indent="-609600"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Develop updated FF checklist for staff at Albany</a:t>
            </a:r>
          </a:p>
          <a:p>
            <a:pPr marL="609600" indent="-609600"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Investigate hydrologic component of FF?</a:t>
            </a:r>
          </a:p>
        </p:txBody>
      </p:sp>
      <p:pic>
        <p:nvPicPr>
          <p:cNvPr id="24580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Acknowledgments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Derek Mallia, University at Albany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Julie Gabriel, University of Delaware</a:t>
            </a:r>
          </a:p>
          <a:p>
            <a:pPr marL="609600" indent="-609600"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marL="609600" indent="-609600"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Neil Stuart, NWS Albany</a:t>
            </a:r>
            <a:endParaRPr lang="en-US" sz="36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pic>
        <p:nvPicPr>
          <p:cNvPr id="25604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Questions?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334000"/>
            <a:ext cx="8229600" cy="761999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Joe.Villani@noaa.gov</a:t>
            </a:r>
          </a:p>
        </p:txBody>
      </p:sp>
      <p:pic>
        <p:nvPicPr>
          <p:cNvPr id="26629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joe.villani.ER\Desktop\july29flood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4572001" cy="3657600"/>
          </a:xfrm>
          <a:prstGeom prst="rect">
            <a:avLst/>
          </a:prstGeom>
          <a:noFill/>
        </p:spPr>
      </p:pic>
      <p:pic>
        <p:nvPicPr>
          <p:cNvPr id="1027" name="Picture 3" descr="C:\Documents and Settings\joe.villani.ER\Desktop\july29flood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1295400"/>
            <a:ext cx="4572001" cy="3657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00800" y="4495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Courtesy: Brian Frugis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Methodology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Investigated 39 FF events from Albany County Warning Area (CWA)</a:t>
            </a:r>
          </a:p>
          <a:p>
            <a:pPr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Warm season events from 2003 through 2009 (non-tropical)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Classified events based on type of dominant feature when FF occurred</a:t>
            </a:r>
          </a:p>
        </p:txBody>
      </p:sp>
      <p:pic>
        <p:nvPicPr>
          <p:cNvPr id="4100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Methodology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Compiled sounding derived parameters for each event</a:t>
            </a:r>
          </a:p>
          <a:p>
            <a:pPr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Entered data in spreadsheet</a:t>
            </a:r>
          </a:p>
          <a:p>
            <a:pPr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Stratified data based on isolated vs. widespread events</a:t>
            </a:r>
          </a:p>
        </p:txBody>
      </p:sp>
      <p:pic>
        <p:nvPicPr>
          <p:cNvPr id="5124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 t="8852" r="5310" b="3734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Methodology</a:t>
            </a:r>
            <a: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rgbClr val="006600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Isolated = FF occurring over a small area resulting from one cluster of convection</a:t>
            </a:r>
          </a:p>
          <a:p>
            <a:pPr eaLnBrk="1" hangingPunct="1"/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Widespread = FF occurring over a large (or multiple) area(s) resulting from several clusters of convection</a:t>
            </a:r>
          </a:p>
        </p:txBody>
      </p:sp>
      <p:pic>
        <p:nvPicPr>
          <p:cNvPr id="7172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Methodology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Composite plots of synoptic scale features using CDC website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Compared composites for days with widespread vs. isolated FF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Signatures evident 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500 hPa height anomalies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850 hPa meridional wind anomaly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250 hPa zonal wind mean</a:t>
            </a:r>
          </a:p>
        </p:txBody>
      </p:sp>
      <p:pic>
        <p:nvPicPr>
          <p:cNvPr id="8196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Data Sources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endParaRPr lang="en-US" sz="4000" b="1" dirty="0" smtClean="0">
              <a:solidFill>
                <a:srgbClr val="990033"/>
              </a:solidFill>
              <a:latin typeface="Tahom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990033"/>
                </a:solidFill>
                <a:latin typeface="Tahoma" pitchFamily="34" charset="0"/>
              </a:rPr>
              <a:t>Weather Event Simulator (WES)</a:t>
            </a:r>
          </a:p>
          <a:p>
            <a:pPr lvl="1" eaLnBrk="1" hangingPunct="1"/>
            <a:r>
              <a:rPr lang="en-US" sz="3200" b="1" dirty="0" smtClean="0">
                <a:solidFill>
                  <a:srgbClr val="990033"/>
                </a:solidFill>
                <a:latin typeface="Tahoma" pitchFamily="34" charset="0"/>
              </a:rPr>
              <a:t>Archived local AWIPS data</a:t>
            </a:r>
            <a:endParaRPr lang="en-US" b="1" dirty="0" smtClean="0">
              <a:solidFill>
                <a:srgbClr val="990033"/>
              </a:solidFill>
              <a:latin typeface="Tahoma" pitchFamily="34" charset="0"/>
            </a:endParaRPr>
          </a:p>
          <a:p>
            <a:pPr lvl="2" eaLnBrk="1" hangingPunct="1"/>
            <a:r>
              <a:rPr lang="en-US" sz="3000" b="1" dirty="0" smtClean="0">
                <a:solidFill>
                  <a:srgbClr val="990033"/>
                </a:solidFill>
                <a:latin typeface="Tahoma" pitchFamily="34" charset="0"/>
              </a:rPr>
              <a:t>Radar, satellite, surface observations, observed soundings, model initialized soundings</a:t>
            </a:r>
          </a:p>
          <a:p>
            <a:pPr lvl="2" eaLnBrk="1" hangingPunct="1">
              <a:buNone/>
            </a:pPr>
            <a:r>
              <a:rPr lang="en-US" sz="3000" b="1" dirty="0" smtClean="0">
                <a:solidFill>
                  <a:srgbClr val="990033"/>
                </a:solidFill>
                <a:latin typeface="Tahoma" pitchFamily="34" charset="0"/>
              </a:rPr>
              <a:t> </a:t>
            </a:r>
          </a:p>
          <a:p>
            <a:pPr lvl="2" eaLnBrk="1" hangingPunct="1"/>
            <a:r>
              <a:rPr lang="en-US" sz="3000" b="1" dirty="0" smtClean="0">
                <a:solidFill>
                  <a:srgbClr val="990033"/>
                </a:solidFill>
                <a:latin typeface="Tahoma" pitchFamily="34" charset="0"/>
              </a:rPr>
              <a:t>Soundings from 12 UTC or 18 UTC</a:t>
            </a:r>
          </a:p>
          <a:p>
            <a:pPr lvl="3" eaLnBrk="1" hangingPunct="1"/>
            <a:r>
              <a:rPr lang="en-US" sz="3000" b="1" dirty="0" smtClean="0">
                <a:solidFill>
                  <a:srgbClr val="990033"/>
                </a:solidFill>
                <a:latin typeface="Tahoma" pitchFamily="34" charset="0"/>
              </a:rPr>
              <a:t>Times preceded FF occurrences</a:t>
            </a:r>
          </a:p>
          <a:p>
            <a:pPr lvl="3" eaLnBrk="1" hangingPunct="1"/>
            <a:r>
              <a:rPr lang="en-US" sz="3000" b="1" dirty="0" smtClean="0">
                <a:solidFill>
                  <a:srgbClr val="990033"/>
                </a:solidFill>
                <a:latin typeface="Tahoma" pitchFamily="34" charset="0"/>
              </a:rPr>
              <a:t>Data mainly from ALB, some OKX</a:t>
            </a:r>
          </a:p>
        </p:txBody>
      </p:sp>
      <p:pic>
        <p:nvPicPr>
          <p:cNvPr id="9220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Sounding Derived Indices</a:t>
            </a:r>
            <a:b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rgbClr val="990033"/>
                </a:solidFill>
                <a:latin typeface="Tahoma" pitchFamily="34" charset="0"/>
              </a:rPr>
              <a:t>Averages for all FF events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  <a:latin typeface="Tahoma" pitchFamily="34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10244" name="Picture 4" descr="nws"/>
          <p:cNvPicPr>
            <a:picLocks noChangeAspect="1" noChangeArrowheads="1"/>
          </p:cNvPicPr>
          <p:nvPr/>
        </p:nvPicPr>
        <p:blipFill>
          <a:blip r:embed="rId2" cstate="print"/>
          <a:srcRect b="7692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015" name="Group 335"/>
          <p:cNvGraphicFramePr>
            <a:graphicFrameLocks noGrp="1"/>
          </p:cNvGraphicFramePr>
          <p:nvPr>
            <p:ph sz="half" idx="1"/>
          </p:nvPr>
        </p:nvGraphicFramePr>
        <p:xfrm>
          <a:off x="2133600" y="1676400"/>
          <a:ext cx="4495800" cy="5053014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</a:tblGrid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CAPE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938 J/Kg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K-Index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PWAT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1.68”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Freezing level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13,200 ft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Max wind 0-3 km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ahoma" pitchFamily="34" charset="0"/>
                        </a:rPr>
                        <a:t>17 kt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744</Words>
  <Application>Microsoft Office PowerPoint</Application>
  <PresentationFormat>On-screen Show (4:3)</PresentationFormat>
  <Paragraphs>175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Northeast Convective  Flash Floods:  Helping Forecasters Stay Ahead of Rising Water</vt:lpstr>
      <vt:lpstr>Goals </vt:lpstr>
      <vt:lpstr>Methodology </vt:lpstr>
      <vt:lpstr>Methodology </vt:lpstr>
      <vt:lpstr>Slide 5</vt:lpstr>
      <vt:lpstr>Methodology </vt:lpstr>
      <vt:lpstr>Methodology </vt:lpstr>
      <vt:lpstr>Data Sources </vt:lpstr>
      <vt:lpstr>Sounding Derived Indices Averages for all FF events</vt:lpstr>
      <vt:lpstr>Significant Features </vt:lpstr>
      <vt:lpstr>Widespread vs. Isolated  FF Comparison </vt:lpstr>
      <vt:lpstr>Widespread vs. Isolated  FF Comparison </vt:lpstr>
      <vt:lpstr>Widespread vs. Isolated  FF Comparison </vt:lpstr>
      <vt:lpstr>Widespread vs. Isolated  FF Comparison </vt:lpstr>
      <vt:lpstr>Widespread vs. Isolated  FF Comparison </vt:lpstr>
      <vt:lpstr>Widespread vs. Isolated  FF Comparison </vt:lpstr>
      <vt:lpstr>Widespread vs. Isolated  FF Comparison </vt:lpstr>
      <vt:lpstr>Widespread vs. Isolated  FF Comparison </vt:lpstr>
      <vt:lpstr>Observations/Conclusions </vt:lpstr>
      <vt:lpstr>Observations/Conclusions (From Sounding Data)</vt:lpstr>
      <vt:lpstr>Observations/Conclusions </vt:lpstr>
      <vt:lpstr>Observations/Conclusions (Storm Scale)</vt:lpstr>
      <vt:lpstr>Example of LEC</vt:lpstr>
      <vt:lpstr>Observations/Conclusions </vt:lpstr>
      <vt:lpstr>Future Work </vt:lpstr>
      <vt:lpstr>Acknowledgments </vt:lpstr>
      <vt:lpstr>Questions? </vt:lpstr>
    </vt:vector>
  </TitlesOfParts>
  <Company>National Weather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joe.villani</dc:creator>
  <cp:lastModifiedBy>joe.villani</cp:lastModifiedBy>
  <cp:revision>133</cp:revision>
  <dcterms:created xsi:type="dcterms:W3CDTF">2009-09-16T17:13:09Z</dcterms:created>
  <dcterms:modified xsi:type="dcterms:W3CDTF">2010-05-20T09:24:43Z</dcterms:modified>
</cp:coreProperties>
</file>